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3" r:id="rId2"/>
    <p:sldId id="257" r:id="rId3"/>
    <p:sldId id="278" r:id="rId4"/>
    <p:sldId id="258" r:id="rId5"/>
    <p:sldId id="259" r:id="rId6"/>
    <p:sldId id="270" r:id="rId7"/>
    <p:sldId id="282" r:id="rId8"/>
    <p:sldId id="284" r:id="rId9"/>
    <p:sldId id="271" r:id="rId10"/>
    <p:sldId id="281" r:id="rId11"/>
    <p:sldId id="273" r:id="rId12"/>
    <p:sldId id="265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uwat" initials="A" lastIdx="1" clrIdx="0">
    <p:extLst>
      <p:ext uri="{19B8F6BF-5375-455C-9EA6-DF929625EA0E}">
        <p15:presenceInfo xmlns:p15="http://schemas.microsoft.com/office/powerpoint/2012/main" userId="Anuw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unyamas sungnak" userId="a92faab3-34c0-4808-956b-39ced88f8217" providerId="ADAL" clId="{EE36A750-AF45-493A-A3F7-B103DB066716}"/>
    <pc:docChg chg="undo redo custSel modSld">
      <pc:chgData name="Thunyamas sungnak" userId="a92faab3-34c0-4808-956b-39ced88f8217" providerId="ADAL" clId="{EE36A750-AF45-493A-A3F7-B103DB066716}" dt="2026-04-09T06:06:30.922" v="92" actId="20577"/>
      <pc:docMkLst>
        <pc:docMk/>
      </pc:docMkLst>
      <pc:sldChg chg="addSp delSp modSp mod">
        <pc:chgData name="Thunyamas sungnak" userId="a92faab3-34c0-4808-956b-39ced88f8217" providerId="ADAL" clId="{EE36A750-AF45-493A-A3F7-B103DB066716}" dt="2026-04-09T06:06:30.922" v="92" actId="20577"/>
        <pc:sldMkLst>
          <pc:docMk/>
          <pc:sldMk cId="2836913199" sldId="257"/>
        </pc:sldMkLst>
        <pc:spChg chg="add mod">
          <ac:chgData name="Thunyamas sungnak" userId="a92faab3-34c0-4808-956b-39ced88f8217" providerId="ADAL" clId="{EE36A750-AF45-493A-A3F7-B103DB066716}" dt="2026-04-09T06:06:30.922" v="92" actId="20577"/>
          <ac:spMkLst>
            <pc:docMk/>
            <pc:sldMk cId="2836913199" sldId="257"/>
            <ac:spMk id="3" creationId="{56A45E9F-6B79-BD28-C2F0-5C6234CB0A63}"/>
          </ac:spMkLst>
        </pc:spChg>
      </pc:sldChg>
      <pc:sldChg chg="addSp delSp modSp mod">
        <pc:chgData name="Thunyamas sungnak" userId="a92faab3-34c0-4808-956b-39ced88f8217" providerId="ADAL" clId="{EE36A750-AF45-493A-A3F7-B103DB066716}" dt="2026-03-24T02:52:57.722" v="68" actId="403"/>
        <pc:sldMkLst>
          <pc:docMk/>
          <pc:sldMk cId="1042150487" sldId="271"/>
        </pc:sldMkLst>
        <pc:spChg chg="add mod">
          <ac:chgData name="Thunyamas sungnak" userId="a92faab3-34c0-4808-956b-39ced88f8217" providerId="ADAL" clId="{EE36A750-AF45-493A-A3F7-B103DB066716}" dt="2026-03-24T02:52:57.722" v="68" actId="403"/>
          <ac:spMkLst>
            <pc:docMk/>
            <pc:sldMk cId="1042150487" sldId="271"/>
            <ac:spMk id="4" creationId="{045A8FAB-3FF9-120E-7503-4CF271C524FA}"/>
          </ac:spMkLst>
        </pc:spChg>
      </pc:sldChg>
      <pc:sldChg chg="modSp mod">
        <pc:chgData name="Thunyamas sungnak" userId="a92faab3-34c0-4808-956b-39ced88f8217" providerId="ADAL" clId="{EE36A750-AF45-493A-A3F7-B103DB066716}" dt="2026-04-09T06:06:27.056" v="90" actId="20577"/>
        <pc:sldMkLst>
          <pc:docMk/>
          <pc:sldMk cId="3322662343" sldId="283"/>
        </pc:sldMkLst>
        <pc:spChg chg="mod">
          <ac:chgData name="Thunyamas sungnak" userId="a92faab3-34c0-4808-956b-39ced88f8217" providerId="ADAL" clId="{EE36A750-AF45-493A-A3F7-B103DB066716}" dt="2026-03-24T02:51:38.818" v="55" actId="1076"/>
          <ac:spMkLst>
            <pc:docMk/>
            <pc:sldMk cId="3322662343" sldId="283"/>
            <ac:spMk id="5" creationId="{6512D99C-C300-4B7E-AE93-B8A417AF6589}"/>
          </ac:spMkLst>
        </pc:spChg>
        <pc:spChg chg="mod">
          <ac:chgData name="Thunyamas sungnak" userId="a92faab3-34c0-4808-956b-39ced88f8217" providerId="ADAL" clId="{EE36A750-AF45-493A-A3F7-B103DB066716}" dt="2026-04-09T06:06:27.056" v="90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3248-EFA0-4147-B72C-63183DA54FF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C3140-DC5E-47D3-9975-9BA37BB75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2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C3140-DC5E-47D3-9975-9BA37BB75E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3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935E6E-FB5B-485A-BEE1-352CABCD04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04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9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2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2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9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3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0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1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1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B9797-B914-4195-BFB5-45FED39BD0D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0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31040"/>
            <a:ext cx="9144000" cy="814452"/>
          </a:xfrm>
        </p:spPr>
        <p:txBody>
          <a:bodyPr>
            <a:noAutofit/>
          </a:bodyPr>
          <a:lstStyle/>
          <a:p>
            <a:r>
              <a:rPr lang="th-TH" sz="28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แนวทางการรายงานการประเมินตนเองคุณภาพการดูแลผู้ป่วยของ </a:t>
            </a:r>
            <a:r>
              <a:rPr lang="en-US" sz="28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 </a:t>
            </a:r>
            <a:br>
              <a:rPr lang="th-TH" sz="28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endParaRPr lang="th-TH" sz="1800" b="1" dirty="0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2D99C-C300-4B7E-AE93-B8A417AF6589}"/>
              </a:ext>
            </a:extLst>
          </p:cNvPr>
          <p:cNvSpPr txBox="1"/>
          <p:nvPr/>
        </p:nvSpPr>
        <p:spPr>
          <a:xfrm>
            <a:off x="139959" y="376186"/>
            <a:ext cx="88640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 เพื่อใช้ประโยชน์จากการประเมินตนเองในการบริหารและพัฒนาคุณภาพการดูแลผู้ป่วยของทีมนำทางคลินิก และรายงานข้อมูลคุณภาพสำคัญในภาพรวมจากการประเมินตนเองคุณภาพการดูแลผู้ป่วย (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pa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tient care quality)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ที่กระชับ ตรงประเด็นและสะท้อนโอกาสพัฒนา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เชิงระบบใน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การดูแลผู้ป่วยของ รพ. มากขึ้น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รูปแบบการรายงานนี้ เป็นเพียงตัวอย่างแนวทางจุดตั้งตั้งที่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นำไปใช้ประโยชน์โดยสามารถดัดแปลงให้เหมาะสมกับบริบท สิ่งสำคัญมากกว่ารูปแบบคือ ความเข้าใจ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หมายที่ต้องวิเคราะห์แต่ละประเด็น เชื่อมโยงและสรุปให้เห็นภาพรวมที่สะท้อนข้อมูลสำคัญ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 ประกอบด้วย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ภาพรวมของ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 (CLT/PCT profile)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และ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(ii)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ข้อมูลคุณ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ภาพสำคัญของแต่ละโรค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/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หัตถการ (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clinical tracer/ clinical quality summary) </a:t>
            </a:r>
            <a:endParaRPr lang="th-TH" dirty="0">
              <a:solidFill>
                <a:srgbClr val="000000"/>
              </a:solidFill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i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 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คำแนะนำในการนำเสนอภาพรวมของ 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</a:t>
            </a:r>
            <a:endParaRPr lang="en-US" dirty="0">
              <a:solidFill>
                <a:srgbClr val="00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ควรนำเสนอให้เห็นบริบทสำคัญ และภาพรวมการพัฒนาของ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สะท้อนการเชื่อมโยงกับเป้าหมายระดับองค์กร และการนำนโยบายสำคัญมาสู่การปฏิบัติที่เป็นรูปธรรม (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alignment)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ไม่เน้นการนำเสนอเป็นรายโรค 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ควรนำเสนอให้เห็นผลลัพธ์ทางคลินิก (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clinical outcome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 ในภาพรวมและรายโรค และตัวชี้วัดสำคัญที่สะท้อนความสำเร็จหรือโอกาสในการพัฒนา เพื่อสะท้อนให้เห็น 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aturity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ในการพัฒนาคุณภาพการดูแลผู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้ป่วยของ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โรงพยาบาล</a:t>
            </a:r>
            <a:endParaRPr lang="th-TH" dirty="0">
              <a:solidFill>
                <a:srgbClr val="000000"/>
              </a:solidFill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นำแนวคิด 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Risk-based Thinking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มาวิเคราะห์ปัจจัยที่ส่งผลต่อความสำเร็จในการดำเนินงานและการควบคุมป้องกัน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ควรนำเสนอผลการดำเนินการสำคัญในภาพรวมและความภาคภูมิใจ ซึ่งหมายรวมถึงสิ่งเล็กๆ ที่เรียกว่าความสำเร็จในการพัฒนากระบวนการดูแลผู้ป่วยของทีม และผลงานการพัฒนา วิจัย และนวัตกรรม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(ii)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คำแนะนำในการนำเสนอข้อมูลคุณ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ภาพสำคัญของแต่ละโรค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/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หัตถการ (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clinical tracer/ clinical quality summary) </a:t>
            </a:r>
            <a:endParaRPr lang="en-US" dirty="0">
              <a:solidFill>
                <a:srgbClr val="00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ควรเลือกนำเสนอการพัฒนาคุณภาพเฉพาะกลุ่มประชากรทางคลินิก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/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โรค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/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หัตถการ ในเรื่องสำคัญสอดคล้องตามจุดเน้น </a:t>
            </a: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ควรนำเสนอ 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3P (Purpose-Process-Performance) 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ของทุกโรค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/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หัตถการที่ระบุไว้ว่าเป็นโรคสำคัญ และอาจนำเสนอ </a:t>
            </a:r>
            <a:r>
              <a:rPr lang="en-US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3P </a:t>
            </a:r>
            <a:r>
              <a:rPr lang="th-TH" dirty="0">
                <a:solidFill>
                  <a:srgbClr val="00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ในส่วนที่เป็นประเด็นร่วมของกระบวนการดูแลผู้ป่วยแยกออกมา</a:t>
            </a:r>
            <a:endParaRPr lang="en-US" dirty="0">
              <a:solidFill>
                <a:srgbClr val="00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ควรนำเสนอให้เห็นผลลัพธ์ทางคลินิก (</a:t>
            </a:r>
            <a:r>
              <a:rPr lang="en-US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clinical outcome) </a:t>
            </a:r>
            <a:r>
              <a:rPr lang="th-TH" dirty="0">
                <a:solidFill>
                  <a:srgbClr val="00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การวิเคราะห์ผลลัพธ์ที่กระชับและตรงประเด็น การสะท้อนให้เห็นการดำเนินกิจกรรมการพัฒนาคุณภาพที่ส่งผลต่อการปรับระบบหรือวิธีการทำงานอย่างไร และเกิดผลลัพธ์การพัฒนาที่ดีขึ้นอย่างไร</a:t>
            </a:r>
            <a:endParaRPr lang="th-TH" dirty="0">
              <a:solidFill>
                <a:srgbClr val="00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08730B-6248-92FD-8FA8-E4519F2136D5}"/>
              </a:ext>
            </a:extLst>
          </p:cNvPr>
          <p:cNvSpPr txBox="1"/>
          <p:nvPr/>
        </p:nvSpPr>
        <p:spPr>
          <a:xfrm>
            <a:off x="682344" y="6081523"/>
            <a:ext cx="671523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sz="16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สถาบันรับรองคุณภาพสถานพยาบาล (องค์การมหาชน) มีนาคม </a:t>
            </a:r>
            <a:r>
              <a:rPr lang="en-US" sz="16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2569</a:t>
            </a:r>
            <a:endParaRPr lang="en-US" sz="1600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sz="16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FM-ACD-090-01</a:t>
            </a:r>
            <a:endParaRPr lang="en-US" sz="1600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sz="16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Date : 09/04/2569</a:t>
            </a:r>
            <a:endParaRPr lang="en-US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CC970E3-593A-95E5-FAC1-920F8C27CD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62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69897" y="356850"/>
            <a:ext cx="332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541463" algn="l"/>
              </a:tabLst>
              <a:defRPr/>
            </a:pP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บริบท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Context</a:t>
            </a: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C4D38B-6609-4395-9ABD-959578FB113C}"/>
              </a:ext>
            </a:extLst>
          </p:cNvPr>
          <p:cNvSpPr txBox="1"/>
          <p:nvPr/>
        </p:nvSpPr>
        <p:spPr>
          <a:xfrm>
            <a:off x="428028" y="1138333"/>
            <a:ext cx="8043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บริบท</a:t>
            </a:r>
          </a:p>
          <a:p>
            <a:pPr marL="152400"/>
            <a:endParaRPr lang="th-TH" sz="28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ประเด็น/ความท้าทาย</a:t>
            </a:r>
            <a:r>
              <a:rPr lang="en-US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ความเสี่ยงที่สำคัญ</a:t>
            </a:r>
          </a:p>
        </p:txBody>
      </p:sp>
    </p:spTree>
    <p:extLst>
      <p:ext uri="{BB962C8B-B14F-4D97-AF65-F5344CB8AC3E}">
        <p14:creationId xmlns:p14="http://schemas.microsoft.com/office/powerpoint/2010/main" val="3914751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988" y="269726"/>
            <a:ext cx="859754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เป้าหมาย ปัจจัยขับเคลื่อน ตัวชี้วัด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Purpose, Driver Diagram, &amp; Indicator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4968" y="2961564"/>
            <a:ext cx="139207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b="1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เป้าหมาย</a:t>
            </a:r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:</a:t>
            </a: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3589" y="3848673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2210" y="2866027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0831" y="2866030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6214282" y="3235359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3589" y="2214464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2210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80831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1897041" y="2583796"/>
            <a:ext cx="766549" cy="8548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1897041" y="3438619"/>
            <a:ext cx="766549" cy="779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4055662" y="2133418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4055662" y="2583797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6214282" y="2133418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0781" y="855233"/>
            <a:ext cx="856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30912" y="855233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9299" y="851423"/>
            <a:ext cx="166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1573" y="851422"/>
            <a:ext cx="2279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967" y="396242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2455" y="4589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67619" y="353006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80831" y="3512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5F5FCD-51AE-4807-98CB-CD3D55909EB2}"/>
              </a:ext>
            </a:extLst>
          </p:cNvPr>
          <p:cNvSpPr txBox="1"/>
          <p:nvPr/>
        </p:nvSpPr>
        <p:spPr>
          <a:xfrm>
            <a:off x="137187" y="5746302"/>
            <a:ext cx="8964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ตัวอย่างรูปแบบการ</a:t>
            </a:r>
            <a:r>
              <a:rPr lang="th-TH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ใช้ </a:t>
            </a:r>
            <a:r>
              <a:rPr lang="en-US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Driver Diagram </a:t>
            </a: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เป็นเครื่องมือที่ช่วยในการพัฒนา และสรุปข้อมูลสำคัญรายโรคในภาพรวม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โดยเป็นการส่งเสริมให้ใช้ประโยชน์ในการพัฒนา แต่ไม่จำเป็นต้องนำเสนอด้วย </a:t>
            </a:r>
            <a:r>
              <a:rPr lang="en-US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D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river Diagram</a:t>
            </a: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หากมีรูปแบบการสรุปข้อมูลอื่นที่เหมาะสม</a:t>
            </a:r>
            <a:endParaRPr lang="en-US">
              <a:solidFill>
                <a:srgbClr val="FF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54367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001439" y="269726"/>
            <a:ext cx="534665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493" y="5831202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</p:spTree>
    <p:extLst>
      <p:ext uri="{BB962C8B-B14F-4D97-AF65-F5344CB8AC3E}">
        <p14:creationId xmlns:p14="http://schemas.microsoft.com/office/powerpoint/2010/main" val="85434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48335" y="269726"/>
            <a:ext cx="565283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การจัดการกระบวนการ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Management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153609"/>
              </p:ext>
            </p:extLst>
          </p:nvPr>
        </p:nvGraphicFramePr>
        <p:xfrm>
          <a:off x="423951" y="980629"/>
          <a:ext cx="848678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90">
                  <a:extLst>
                    <a:ext uri="{9D8B030D-6E8A-4147-A177-3AD203B41FA5}">
                      <a16:colId xmlns:a16="http://schemas.microsoft.com/office/drawing/2014/main" val="1433615822"/>
                    </a:ext>
                  </a:extLst>
                </a:gridCol>
                <a:gridCol w="1583624">
                  <a:extLst>
                    <a:ext uri="{9D8B030D-6E8A-4147-A177-3AD203B41FA5}">
                      <a16:colId xmlns:a16="http://schemas.microsoft.com/office/drawing/2014/main" val="358496683"/>
                    </a:ext>
                  </a:extLst>
                </a:gridCol>
                <a:gridCol w="2069824">
                  <a:extLst>
                    <a:ext uri="{9D8B030D-6E8A-4147-A177-3AD203B41FA5}">
                      <a16:colId xmlns:a16="http://schemas.microsoft.com/office/drawing/2014/main" val="1227165852"/>
                    </a:ext>
                  </a:extLst>
                </a:gridCol>
                <a:gridCol w="3333946">
                  <a:extLst>
                    <a:ext uri="{9D8B030D-6E8A-4147-A177-3AD203B41FA5}">
                      <a16:colId xmlns:a16="http://schemas.microsoft.com/office/drawing/2014/main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การออกแบบกระบวนการ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98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3951" y="4550088"/>
            <a:ext cx="833791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ข้อกำหนดของกระบวนการ 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(process requirement)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สิ่งที่คาดหวัง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จากกระบวนการด้วย 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key word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สั้นๆ โดยพิจารณาจาก</a:t>
            </a:r>
            <a:r>
              <a:rPr lang="th-TH">
                <a:solidFill>
                  <a:srgbClr val="00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ความต้องการของผู้รับผลงาน มาตรฐานวิชาชีพ และความเสี่ยง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ที่อาจทำให้ไม่บรรลุเป้าหมาย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ตัวชี้วัดของกระบวนการ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indicators)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ที่สัมพันธ์กับข้อกำหนดของกระบวนการ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และเป็นประโยชน์ในการทำให้มั่นใจในคุณภาพของกระบวนการนั้น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การออกแบบกระบวนการ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design)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itchFamily="34" charset="-34"/>
                <a:cs typeface="Browallia New" pitchFamily="34" charset="-34"/>
              </a:rPr>
              <a:t>พิจารณา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driver diagram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และ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process requirement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แล้วพิจารณาว่าจะใช้</a:t>
            </a:r>
            <a:r>
              <a:rPr lang="th-TH" b="1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แนวคิดการออกแบบอะไร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 เช่น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simplicity, visual management, human factor engineering, human-centered design, Lean thinking</a:t>
            </a:r>
          </a:p>
        </p:txBody>
      </p:sp>
    </p:spTree>
    <p:extLst>
      <p:ext uri="{BB962C8B-B14F-4D97-AF65-F5344CB8AC3E}">
        <p14:creationId xmlns:p14="http://schemas.microsoft.com/office/powerpoint/2010/main" val="278163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2178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9975" y="2115404"/>
            <a:ext cx="5456788" cy="1537520"/>
          </a:xfrm>
        </p:spPr>
        <p:txBody>
          <a:bodyPr>
            <a:noAutofit/>
          </a:bodyPr>
          <a:lstStyle/>
          <a:p>
            <a: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ภาพรวมของ </a:t>
            </a: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</a:t>
            </a:r>
            <a:b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(CLT/PCT Profile)</a:t>
            </a:r>
            <a:endParaRPr lang="th-TH" sz="36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2C57E5-1B32-4F82-8103-3DE6247694F2}"/>
              </a:ext>
            </a:extLst>
          </p:cNvPr>
          <p:cNvSpPr txBox="1"/>
          <p:nvPr/>
        </p:nvSpPr>
        <p:spPr>
          <a:xfrm>
            <a:off x="1554334" y="3652924"/>
            <a:ext cx="61480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และ </a:t>
            </a:r>
            <a:r>
              <a:rPr lang="en-US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Clinical Tracer / Clinical Quality Summary</a:t>
            </a:r>
            <a:endParaRPr lang="th-TH" sz="320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A45E9F-6B79-BD28-C2F0-5C6234CB0A63}"/>
              </a:ext>
            </a:extLst>
          </p:cNvPr>
          <p:cNvSpPr txBox="1"/>
          <p:nvPr/>
        </p:nvSpPr>
        <p:spPr>
          <a:xfrm>
            <a:off x="2475345" y="5775219"/>
            <a:ext cx="475621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สถาบันรับรองคุณภาพสถานพยาบาล (องค์การมหาชน) มีนาคม </a:t>
            </a:r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2569</a:t>
            </a:r>
            <a:endParaRPr lang="en-US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FM-ACD-090-01</a:t>
            </a:r>
            <a:endParaRPr lang="en-US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Date 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: 09/04/2569</a:t>
            </a:r>
            <a:endParaRPr lang="en-US" sz="20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3691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20966" y="884953"/>
            <a:ext cx="4352795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พันธกิจ/ความมุ่งหมายของ 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70017" y="4479891"/>
            <a:ext cx="2648802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จุดเน้นของการพัฒนา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71520" y="1745277"/>
            <a:ext cx="190180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ขอบเขตบริการ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7848" y="2694089"/>
            <a:ext cx="351282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ผู้รับบริการและความต้องการ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820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609205"/>
              </p:ext>
            </p:extLst>
          </p:nvPr>
        </p:nvGraphicFramePr>
        <p:xfrm>
          <a:off x="614150" y="1064526"/>
          <a:ext cx="7901201" cy="309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259">
                  <a:extLst>
                    <a:ext uri="{9D8B030D-6E8A-4147-A177-3AD203B41FA5}">
                      <a16:colId xmlns:a16="http://schemas.microsoft.com/office/drawing/2014/main" val="143461931"/>
                    </a:ext>
                  </a:extLst>
                </a:gridCol>
                <a:gridCol w="1090163">
                  <a:extLst>
                    <a:ext uri="{9D8B030D-6E8A-4147-A177-3AD203B41FA5}">
                      <a16:colId xmlns:a16="http://schemas.microsoft.com/office/drawing/2014/main" val="902711006"/>
                    </a:ext>
                  </a:extLst>
                </a:gridCol>
                <a:gridCol w="1190408">
                  <a:extLst>
                    <a:ext uri="{9D8B030D-6E8A-4147-A177-3AD203B41FA5}">
                      <a16:colId xmlns:a16="http://schemas.microsoft.com/office/drawing/2014/main" val="307701924"/>
                    </a:ext>
                  </a:extLst>
                </a:gridCol>
                <a:gridCol w="1127754">
                  <a:extLst>
                    <a:ext uri="{9D8B030D-6E8A-4147-A177-3AD203B41FA5}">
                      <a16:colId xmlns:a16="http://schemas.microsoft.com/office/drawing/2014/main" val="2857922286"/>
                    </a:ext>
                  </a:extLst>
                </a:gridCol>
                <a:gridCol w="1262290">
                  <a:extLst>
                    <a:ext uri="{9D8B030D-6E8A-4147-A177-3AD203B41FA5}">
                      <a16:colId xmlns:a16="http://schemas.microsoft.com/office/drawing/2014/main" val="3280774231"/>
                    </a:ext>
                  </a:extLst>
                </a:gridCol>
                <a:gridCol w="1188327">
                  <a:extLst>
                    <a:ext uri="{9D8B030D-6E8A-4147-A177-3AD203B41FA5}">
                      <a16:colId xmlns:a16="http://schemas.microsoft.com/office/drawing/2014/main" val="1846646778"/>
                    </a:ext>
                  </a:extLst>
                </a:gridCol>
              </a:tblGrid>
              <a:tr h="4427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risk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cost/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 LOS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volume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evidence/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care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64917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0697964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40660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9278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7940718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1523067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305950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38916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0989" y="270804"/>
            <a:ext cx="367953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กลุ่มผู้ป่วยสำคัญของ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4150" y="5052347"/>
            <a:ext cx="77620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ระบุโรคสำคัญให้มากที่สุด ให้คะแนนน้ำหนักความสำคัญของแต่ละโรคตามเกณฑ์ต่างๆ ตั้งแต่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1-5</a:t>
            </a:r>
            <a:endParaRPr lang="th-TH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เป็นการบอกภาพรวมว่ากลุ่มผู้ป่วยที่สำคัญของ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CLT/PCT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มีอะไรบ้าง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ความสำคัญอาจจะมาจากเกณฑ์ข้อใดข้อหนึ่งหรือหลายข้อร่วมกันก็ได้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การสรุปภาพรวมเป็นฐานสำหรับพิจารณาต่อว่าจะทบทวน/สรุปผลคุณภาพการดูแลผู้ป่วยในกลุ่มใดบ้าง ในประเด็นใดบ้าง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308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35822" y="269726"/>
            <a:ext cx="4477829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ตัวชี้วัดของ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ตามมิติคุณภาพ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10019"/>
              </p:ext>
            </p:extLst>
          </p:nvPr>
        </p:nvGraphicFramePr>
        <p:xfrm>
          <a:off x="423951" y="980629"/>
          <a:ext cx="850392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143361582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84966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27165852"/>
                    </a:ext>
                  </a:extLst>
                </a:gridCol>
                <a:gridCol w="1034995">
                  <a:extLst>
                    <a:ext uri="{9D8B030D-6E8A-4147-A177-3AD203B41FA5}">
                      <a16:colId xmlns:a16="http://schemas.microsoft.com/office/drawing/2014/main" val="2718931841"/>
                    </a:ext>
                  </a:extLst>
                </a:gridCol>
                <a:gridCol w="859809">
                  <a:extLst>
                    <a:ext uri="{9D8B030D-6E8A-4147-A177-3AD203B41FA5}">
                      <a16:colId xmlns:a16="http://schemas.microsoft.com/office/drawing/2014/main" val="2628046237"/>
                    </a:ext>
                  </a:extLst>
                </a:gridCol>
                <a:gridCol w="848396">
                  <a:extLst>
                    <a:ext uri="{9D8B030D-6E8A-4147-A177-3AD203B41FA5}">
                      <a16:colId xmlns:a16="http://schemas.microsoft.com/office/drawing/2014/main" val="211570634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5465939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7475361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28528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Access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Continuity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Efficient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People-centered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Health promotion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72492" y="6357301"/>
            <a:ext cx="6293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คัดลอกโรคสำคัญจากตารางในแผ่นที่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ระบุตัวชี้วัดของแต่ละโรคโดยจำแนกตามมิติคุณภาพต่างๆ</a:t>
            </a:r>
          </a:p>
        </p:txBody>
      </p:sp>
    </p:spTree>
    <p:extLst>
      <p:ext uri="{BB962C8B-B14F-4D97-AF65-F5344CB8AC3E}">
        <p14:creationId xmlns:p14="http://schemas.microsoft.com/office/powerpoint/2010/main" val="188087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0054" y="269726"/>
            <a:ext cx="380937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ความเสี่ยงและมาตรการป้องกัน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201659"/>
              </p:ext>
            </p:extLst>
          </p:nvPr>
        </p:nvGraphicFramePr>
        <p:xfrm>
          <a:off x="326571" y="980629"/>
          <a:ext cx="8434874" cy="2768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788">
                  <a:extLst>
                    <a:ext uri="{9D8B030D-6E8A-4147-A177-3AD203B41FA5}">
                      <a16:colId xmlns:a16="http://schemas.microsoft.com/office/drawing/2014/main" val="358496683"/>
                    </a:ext>
                  </a:extLst>
                </a:gridCol>
                <a:gridCol w="1526063">
                  <a:extLst>
                    <a:ext uri="{9D8B030D-6E8A-4147-A177-3AD203B41FA5}">
                      <a16:colId xmlns:a16="http://schemas.microsoft.com/office/drawing/2014/main" val="2718931841"/>
                    </a:ext>
                  </a:extLst>
                </a:gridCol>
                <a:gridCol w="2820905">
                  <a:extLst>
                    <a:ext uri="{9D8B030D-6E8A-4147-A177-3AD203B41FA5}">
                      <a16:colId xmlns:a16="http://schemas.microsoft.com/office/drawing/2014/main" val="3973286567"/>
                    </a:ext>
                  </a:extLst>
                </a:gridCol>
                <a:gridCol w="2827118">
                  <a:extLst>
                    <a:ext uri="{9D8B030D-6E8A-4147-A177-3AD203B41FA5}">
                      <a16:colId xmlns:a16="http://schemas.microsoft.com/office/drawing/2014/main" val="3245453508"/>
                    </a:ext>
                  </a:extLst>
                </a:gridCol>
              </a:tblGrid>
              <a:tr h="5433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ความเสี่ยง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ระดับความเสี่ยง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(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risk level</a:t>
                      </a: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มาตรการป้องกัน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ผลการติดตาม/การควบคุม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6499" y="4638310"/>
            <a:ext cx="8334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ระบุความเสี่ยงที่สำคัญตามขั้นตอนการดูแลต่างๆ และในกลุ่มโรคสำคัญต่างๆ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ความเสี่ยงบางเรื่องอาจระบุในภาพรวมของของโรคหรือกระบวนการ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บางเรื่องอาจระบุเฉพาะเจาะจงสำหรับกระบวนการเฉพาะในโรคใดโรคหนึ่ง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กรณีเป็นความเสี่ยงทางคลินิกในประเด็นมาตรฐานสำคัญจำเป็นต่อความปลอดภัย เช่น 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diagnosis error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ควรสรุปข้อมูลสำคัญให้ครอบถ้วนตามประกาศคณะกรรมการสถาบันรับรองคุณภาพสถานพยาบาล เรื่องมาตรฐานสำคัญจำเป็นต่อความปลอดภัย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ระดับความเสี่ยง ควรวิเคราะห์ตามแนวทางที่โรงพยาบาลกำหนด และเป็นการวิเคราะห์ในภาพรวม ไม่ใช่ความรุนแรงรายเหตุการณ์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ผลการติดตาม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การควบคุม เช่น ผลการดำเนินงานตามกิจกรรมควบคุม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จำนวนอุบัติการณ์ </a:t>
            </a:r>
          </a:p>
        </p:txBody>
      </p:sp>
    </p:spTree>
    <p:extLst>
      <p:ext uri="{BB962C8B-B14F-4D97-AF65-F5344CB8AC3E}">
        <p14:creationId xmlns:p14="http://schemas.microsoft.com/office/powerpoint/2010/main" val="365591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9070" y="269726"/>
            <a:ext cx="657135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ผลการดำเนินการสำคัญในภาพรวม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และความภาคภูมิใจ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: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F67595-AC76-4ED3-A10F-C7638EEA6831}"/>
              </a:ext>
            </a:extLst>
          </p:cNvPr>
          <p:cNvSpPr txBox="1"/>
          <p:nvPr/>
        </p:nvSpPr>
        <p:spPr>
          <a:xfrm>
            <a:off x="339213" y="5496727"/>
            <a:ext cx="8334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ระบุผลการดำเนินการสำคัญในภาพรวมและความภาคภูมิใจ</a:t>
            </a:r>
          </a:p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สิ่งเล็ก ๆ ที่เรียกว่าความสำเร็จ ในกระบวนการดูแลผู้ป่วย</a:t>
            </a:r>
          </a:p>
        </p:txBody>
      </p:sp>
    </p:spTree>
    <p:extLst>
      <p:ext uri="{BB962C8B-B14F-4D97-AF65-F5344CB8AC3E}">
        <p14:creationId xmlns:p14="http://schemas.microsoft.com/office/powerpoint/2010/main" val="278671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0290" y="2123767"/>
            <a:ext cx="7039309" cy="196588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ข้อมูลคุณภาพของแต่ละโรค/หัตถการ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(Clinical Tracer, </a:t>
            </a:r>
            <a:b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Quality Summary)</a:t>
            </a:r>
            <a:br>
              <a:rPr lang="th-TH" sz="3200" b="1" dirty="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2000" b="1" dirty="0">
              <a:solidFill>
                <a:srgbClr val="0000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67957" y="4704735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36749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0227" y="259309"/>
            <a:ext cx="7039309" cy="1445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ข้อมูลคุณภาพของแต่ละโรค/หัตถการ</a:t>
            </a:r>
            <a:b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(Clinical Tracer, Clinical Quality Summary)</a:t>
            </a:r>
            <a:endParaRPr lang="th-TH" sz="2800" b="1" dirty="0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743" y="4888392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CD2417-38AF-4228-A34D-DBABE3171BD3}"/>
              </a:ext>
            </a:extLst>
          </p:cNvPr>
          <p:cNvSpPr txBox="1"/>
          <p:nvPr/>
        </p:nvSpPr>
        <p:spPr>
          <a:xfrm>
            <a:off x="1444547" y="2019433"/>
            <a:ext cx="71399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solidFill>
                  <a:srgbClr val="FF0000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Context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วิเคราะห์ข้อมูลบริบทที่สำคัญ ประเด็น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ความท้าทาย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ความเสี่ยงสำคัญ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แสดงเป้าหมายการดูแลผู้ป่วยที่ชัดเจนพร้อมปัจจัยขับเคลื่อน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Process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		แสดงคุณภาพในทุกขั้นตอนการดูแลผู้ป่วยตั้งแต่เริ่มต้นจนสิ้นสุด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173831" indent="-173831">
              <a:buFont typeface="Arial" panose="020B0604020202020204" pitchFamily="34" charset="0"/>
              <a:buChar char="•"/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  Performance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แสดงระดับและแนวโน้มของผลลัพธ์ที่สำคัญ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(ตามเป้าหมาย)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run chart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หรือ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control chart 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พร้อมด้วย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annotation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ที่ระบุ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CQI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ที่ทำมาในช่วงเวลาต่างๆ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แสดงค่าเป้าหมายที่มีการปรับตามผลลัพธ์ล่าสุด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แสดงค่าเทียบเคียง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(benchmark)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(ถ้ามี)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A1D5AEB-BDC2-53AA-B31E-E34CCA69C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5A8FAB-3FF9-120E-7503-4CF271C524FA}"/>
              </a:ext>
            </a:extLst>
          </p:cNvPr>
          <p:cNvSpPr txBox="1"/>
          <p:nvPr/>
        </p:nvSpPr>
        <p:spPr>
          <a:xfrm>
            <a:off x="617689" y="5950674"/>
            <a:ext cx="671523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สถาบันรับรองคุณภาพสถานพยาบาล (องค์การมหาชน) มีนาคม </a:t>
            </a:r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2569</a:t>
            </a:r>
            <a:endParaRPr lang="en-US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FM-ACD-090-xx</a:t>
            </a:r>
            <a:endParaRPr lang="en-US" dirty="0">
              <a:latin typeface="Browallia New" panose="020B0604020202020204" pitchFamily="34" charset="-34"/>
              <a:ea typeface="+mn-lt"/>
              <a:cs typeface="Browallia New" panose="020B0604020202020204" pitchFamily="34" charset="-34"/>
            </a:endParaRPr>
          </a:p>
          <a:p>
            <a:pPr algn="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Date : xx/03/2569</a:t>
            </a:r>
            <a:endParaRPr lang="en-US" sz="20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215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1362</TotalTime>
  <Words>1352</Words>
  <Application>Microsoft Office PowerPoint</Application>
  <PresentationFormat>On-screen Show (4:3)</PresentationFormat>
  <Paragraphs>129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Browallia New</vt:lpstr>
      <vt:lpstr>BrowalliaUPC</vt:lpstr>
      <vt:lpstr>Calibri</vt:lpstr>
      <vt:lpstr>Calibri Light</vt:lpstr>
      <vt:lpstr>Symbol</vt:lpstr>
      <vt:lpstr>Tahoma</vt:lpstr>
      <vt:lpstr>Office Theme</vt:lpstr>
      <vt:lpstr>แนวทางการรายงานการประเมินตนเองคุณภาพการดูแลผู้ป่วยของ CLT/PCT  </vt:lpstr>
      <vt:lpstr>ภาพรวมของ CLT/PCT (CLT/PCT Profile)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ข้อมูลคุณภาพของแต่ละโรค/หัตถการ (Clinical Tracer,  Clinical Quality Summary) </vt:lpstr>
      <vt:lpstr>ข้อมูลคุณภาพของแต่ละโรค/หัตถการ (Clinical Tracer, Clinical Quality Summary)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</dc:creator>
  <cp:lastModifiedBy>Thunyamas sungnak</cp:lastModifiedBy>
  <cp:revision>12</cp:revision>
  <dcterms:created xsi:type="dcterms:W3CDTF">2018-05-01T11:24:46Z</dcterms:created>
  <dcterms:modified xsi:type="dcterms:W3CDTF">2026-04-09T06:06:32Z</dcterms:modified>
</cp:coreProperties>
</file>