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78" r:id="rId3"/>
    <p:sldId id="258" r:id="rId4"/>
    <p:sldId id="259" r:id="rId5"/>
    <p:sldId id="270" r:id="rId6"/>
    <p:sldId id="272" r:id="rId7"/>
    <p:sldId id="279" r:id="rId8"/>
    <p:sldId id="280" r:id="rId9"/>
    <p:sldId id="271" r:id="rId10"/>
    <p:sldId id="262" r:id="rId11"/>
    <p:sldId id="273" r:id="rId12"/>
    <p:sldId id="265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4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35E6E-FB5B-485A-BEE1-352CABCD04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7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9975" y="2115404"/>
            <a:ext cx="5456788" cy="1537520"/>
          </a:xfrm>
        </p:spPr>
        <p:txBody>
          <a:bodyPr>
            <a:noAutofit/>
          </a:bodyPr>
          <a:lstStyle/>
          <a:p>
            <a:r>
              <a:rPr lang="th-TH" sz="4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ภาพรวมของ </a:t>
            </a:r>
            <a:r>
              <a:rPr lang="en-US" sz="4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CLT/PCT</a:t>
            </a:r>
            <a:br>
              <a:rPr lang="th-TH" sz="4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(CLT/PCT Profile)</a:t>
            </a:r>
            <a:endParaRPr lang="th-TH" sz="28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7656" y="6332560"/>
            <a:ext cx="6148069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สถาบันรับรองคุณภาพสถานพยาบาล (องค์การมหาชน) พฤษภาคม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2561 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FM-ACD-081-00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13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097" y="792279"/>
            <a:ext cx="84501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แสดงเป้าหมายการดูแลผู้ป่วยที่ชัดเจนพร้อมปัจจัยขับเคลื่อน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แสดงคุณภาพในทุกขั้นตอนการดูแลผู้ป่วยตั้งแต่เริ่มต้นจนสิ้นสุด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out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flow chart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patient care processes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พร้อมประเด็นสำคัญ</a:t>
            </a: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in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ระบุสิ่งต่อไปนี้ในแต่ละขั้นตอน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requirement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(รวมทั้ง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ที่ได้จากการวิเคราะห์ความเสี่ยงในขั้นตอนนั้น)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design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หรือวิธีการเพื่อให้บรรลุ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นั้น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indicator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ตัววัดที่ใช้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คุณภาพของขั้นตอนนี้ (ถ้าเป็นประโยชน์)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แสดงระดับและแนวโน้มของผลลัพธ์ที่สำคัญ</a:t>
            </a:r>
            <a:r>
              <a:rPr lang="en-US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(ตามเป้าหมาย)</a:t>
            </a:r>
            <a:endParaRPr lang="en-US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แสดงด้วย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run chart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พร้อมด้วย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annotation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ที่ระบุ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CQI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ที่ทำมาในช่วงเวลาต่างๆ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แสดงค่าเทียบเคียง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(benchmark) 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94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189193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37629"/>
            <a:ext cx="766549" cy="8394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377063"/>
            <a:ext cx="766549" cy="7947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087252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37631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087252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920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601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832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672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Interventions/Change Idea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4746" y="3807061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663589" y="4529275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</a:p>
        </p:txBody>
      </p:sp>
    </p:spTree>
    <p:extLst>
      <p:ext uri="{BB962C8B-B14F-4D97-AF65-F5344CB8AC3E}">
        <p14:creationId xmlns:p14="http://schemas.microsoft.com/office/powerpoint/2010/main" val="854367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01439" y="269726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0840" y="6129781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854340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16176"/>
              </p:ext>
            </p:extLst>
          </p:nvPr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033516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3275463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3951" y="4550088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 dirty="0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ที่อาจทำให้ไม่บรรลุเป้าหมาย</a:t>
            </a:r>
          </a:p>
          <a:p>
            <a:pPr>
              <a:lnSpc>
                <a:spcPct val="90000"/>
              </a:lnSpc>
            </a:pP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 dirty="0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 dirty="0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 dirty="0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278163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1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20966" y="884953"/>
            <a:ext cx="435279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พันธกิจ/ความมุ่งหมายของ 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CLT/PCT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0017" y="4479891"/>
            <a:ext cx="264880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จุดเน้นของการพัฒนา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1520" y="1745277"/>
            <a:ext cx="190180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ขอบเขตบริการ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7848" y="2694089"/>
            <a:ext cx="35128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ผู้รับบริการและความต้องการ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20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9205"/>
              </p:ext>
            </p:extLst>
          </p:nvPr>
        </p:nvGraphicFramePr>
        <p:xfrm>
          <a:off x="614150" y="1064526"/>
          <a:ext cx="7901201" cy="309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:a16="http://schemas.microsoft.com/office/drawing/2014/main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:a16="http://schemas.microsoft.com/office/drawing/2014/main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:a16="http://schemas.microsoft.com/office/drawing/2014/main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:a16="http://schemas.microsoft.com/office/drawing/2014/main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:a16="http://schemas.microsoft.com/office/drawing/2014/main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:a16="http://schemas.microsoft.com/office/drawing/2014/main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risk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LOS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volume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care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0989" y="270804"/>
            <a:ext cx="36795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กลุ่มผู้ป่วยสำคัญของ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719" y="5606671"/>
            <a:ext cx="7762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ระบุโรคสำคัญให้มากที่สุด ให้คะแนนน้ำหนักความสำคัญของแต่ละโรคตามเกณฑ์ต่างๆ ตั้งแต่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1-5</a:t>
            </a:r>
            <a:endParaRPr lang="th-TH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เป็นการบอกภาพรวมว่ากลุ่มผู้ป่วยที่สำคัญของ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CLT/PCT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มีอะไรบ้าง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ในประเด็นใดบ้าง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08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5822" y="269726"/>
            <a:ext cx="447782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ตัวชี้วัดของ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ตามมิติคุณภาพ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10019"/>
              </p:ext>
            </p:extLst>
          </p:nvPr>
        </p:nvGraphicFramePr>
        <p:xfrm>
          <a:off x="423951" y="980629"/>
          <a:ext cx="85039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1034995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val="2628046237"/>
                    </a:ext>
                  </a:extLst>
                </a:gridCol>
                <a:gridCol w="848396">
                  <a:extLst>
                    <a:ext uri="{9D8B030D-6E8A-4147-A177-3AD203B41FA5}">
                      <a16:colId xmlns:a16="http://schemas.microsoft.com/office/drawing/2014/main" val="21157063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546593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475361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85282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Continuity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People-centered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2492" y="6357301"/>
            <a:ext cx="6293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คัดลอกโรคสำคัญจากตารางในแผ่นที่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ระบตัวชี้วัดของแต่ละโรคโดยจำแนกตามมิติคุณภาพต่างๆ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88087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0054" y="269726"/>
            <a:ext cx="380937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ความเสี่ยงและมาตรการป้องกัน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05104"/>
              </p:ext>
            </p:extLst>
          </p:nvPr>
        </p:nvGraphicFramePr>
        <p:xfrm>
          <a:off x="423950" y="980629"/>
          <a:ext cx="794212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165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3713604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  <a:gridCol w="2388358">
                  <a:extLst>
                    <a:ext uri="{9D8B030D-6E8A-4147-A177-3AD203B41FA5}">
                      <a16:colId xmlns:a16="http://schemas.microsoft.com/office/drawing/2014/main" val="3245453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ความเสี่ยง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มาตรการป้องกัน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โรคหรือกระบวนการที่เกี่ยวข้อง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73897" y="5593031"/>
            <a:ext cx="50016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ระบุความเสี่ยงที่สำคัญตามขั้นตอนการดูแลต่างๆ และในกลุ่มโรคสำคัญต่างๆ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ความเสี่ยงบางเรื่องอาจระบุในภาพรวมของของโรคหรือกระบวนการ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บางเรื่องอาจระบุเฉพาะเจาะจงสำหรับกระบวนการเฉพาะในโรคใดโรคหนึ่ง</a:t>
            </a:r>
          </a:p>
        </p:txBody>
      </p:sp>
    </p:spTree>
    <p:extLst>
      <p:ext uri="{BB962C8B-B14F-4D97-AF65-F5344CB8AC3E}">
        <p14:creationId xmlns:p14="http://schemas.microsoft.com/office/powerpoint/2010/main" val="365591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60085" y="269726"/>
            <a:ext cx="76293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Proxy Disease 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กับคุณภาพของขั้นตอนต่างๆ ในกระบวนการดูแล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93741"/>
              </p:ext>
            </p:extLst>
          </p:nvPr>
        </p:nvGraphicFramePr>
        <p:xfrm>
          <a:off x="423951" y="980629"/>
          <a:ext cx="820143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112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1883391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4380931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มาตรการ/นวตกรรม เพื่อให้เกิดคุณภาพ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Access</a:t>
                      </a:r>
                      <a:r>
                        <a:rPr lang="en-US" sz="2100" baseline="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entry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Assessment</a:t>
                      </a:r>
                      <a:endParaRPr lang="en-US" sz="24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553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Plan of care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75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Discharge planning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62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General Care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91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Care of high risk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20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Anes</a:t>
                      </a: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procedure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Nutrition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Rehabilitation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Information</a:t>
                      </a:r>
                      <a:r>
                        <a:rPr lang="en-US" sz="2100" baseline="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&amp; empower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Continuity</a:t>
                      </a:r>
                      <a:r>
                        <a:rPr lang="en-US" sz="2100" baseline="0" dirty="0">
                          <a:effectLst/>
                          <a:latin typeface="Browallia New" panose="020B0604020202020204" pitchFamily="34" charset="-34"/>
                          <a:ea typeface="Calibri" panose="020F0502020204030204" pitchFamily="34" charset="0"/>
                          <a:cs typeface="Browallia New" panose="020B0604020202020204" pitchFamily="34" charset="-34"/>
                        </a:rPr>
                        <a:t> of care</a:t>
                      </a:r>
                      <a:endParaRPr lang="en-US" sz="2100" dirty="0">
                        <a:effectLst/>
                        <a:latin typeface="Browallia New" panose="020B0604020202020204" pitchFamily="34" charset="-34"/>
                        <a:ea typeface="Calibri" panose="020F050202020403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36388" y="6211669"/>
            <a:ext cx="7476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ในแต่ละกระบวนการ ควรระบุ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proxy disease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ที่ขั้นตอนนั้นมีความสำคัญมาจำนวนหนึ่ง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มาตรการเพื่อให้เกิดคุณภาพอาจจะเป็นมาตรการร่วมสำหรับหลายโรค หรือเป็นมาตรการเฉพาะสำหรับแต่ละโรคก็ได้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6454" y="3342597"/>
            <a:ext cx="3817189" cy="5078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35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อาจนำเสนอมาตรการร่วมสำหรับหลายโรค หรือแยกมาตรการเฉพาะสำหรับแต่ละโรค</a:t>
            </a:r>
          </a:p>
        </p:txBody>
      </p:sp>
    </p:spTree>
    <p:extLst>
      <p:ext uri="{BB962C8B-B14F-4D97-AF65-F5344CB8AC3E}">
        <p14:creationId xmlns:p14="http://schemas.microsoft.com/office/powerpoint/2010/main" val="206184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9772" y="269726"/>
            <a:ext cx="454996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การพัฒนาคุณภาพ การวิจัย นวตกรรม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</a:t>
                      </a:r>
                      <a:r>
                        <a:rPr lang="th-TH" sz="120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การวิจัย นวตกรรม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60738" y="269726"/>
            <a:ext cx="522803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แผนการพัฒนาคุณภาพ การวิจัย นวตกรรม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184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0290" y="2123767"/>
            <a:ext cx="7039309" cy="19658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32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ข้อมูลคุณภาพของแต่ละโรค/หัตถการ</a:t>
            </a:r>
            <a:br>
              <a:rPr lang="th-TH" sz="32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(Clinical Tracer, </a:t>
            </a:r>
            <a:br>
              <a:rPr lang="en-US" sz="32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Clinical Quality Summary)</a:t>
            </a:r>
            <a:br>
              <a:rPr lang="th-TH" sz="32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h-TH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7957" y="4704735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215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2531</TotalTime>
  <Words>797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Browallia New</vt:lpstr>
      <vt:lpstr>BrowalliaUPC</vt:lpstr>
      <vt:lpstr>Calibri</vt:lpstr>
      <vt:lpstr>Calibri Light</vt:lpstr>
      <vt:lpstr>Tahoma</vt:lpstr>
      <vt:lpstr>Office Theme</vt:lpstr>
      <vt:lpstr>ภาพรวมของ CLT/PCT (CLT/PCT Profile)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ข้อมูลคุณภาพของแต่ละโรค/หัตถการ (Clinical Tracer,  Clinical Quality Summary)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CHITAWAN  KATHONG</cp:lastModifiedBy>
  <cp:revision>15</cp:revision>
  <dcterms:created xsi:type="dcterms:W3CDTF">2018-05-01T11:24:46Z</dcterms:created>
  <dcterms:modified xsi:type="dcterms:W3CDTF">2021-09-17T09:22:16Z</dcterms:modified>
</cp:coreProperties>
</file>