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7" r:id="rId2"/>
    <p:sldId id="278" r:id="rId3"/>
    <p:sldId id="258" r:id="rId4"/>
    <p:sldId id="259" r:id="rId5"/>
    <p:sldId id="270" r:id="rId6"/>
    <p:sldId id="272" r:id="rId7"/>
    <p:sldId id="279" r:id="rId8"/>
    <p:sldId id="280" r:id="rId9"/>
    <p:sldId id="271" r:id="rId10"/>
    <p:sldId id="285" r:id="rId11"/>
    <p:sldId id="273" r:id="rId12"/>
    <p:sldId id="265" r:id="rId13"/>
    <p:sldId id="274" r:id="rId14"/>
    <p:sldId id="281" r:id="rId15"/>
    <p:sldId id="282" r:id="rId16"/>
    <p:sldId id="27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uwat" initials="A" lastIdx="1" clrIdx="0">
    <p:extLst>
      <p:ext uri="{19B8F6BF-5375-455C-9EA6-DF929625EA0E}">
        <p15:presenceInfo xmlns:p15="http://schemas.microsoft.com/office/powerpoint/2012/main" userId="Anuwa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13248-EFA0-4147-B72C-63183DA54FF4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C3140-DC5E-47D3-9975-9BA37BB75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220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935E6E-FB5B-485A-BEE1-352CABCD04F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899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FM-ACD-052-00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491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FM-ACD-052-00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821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FM-ACD-052-00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879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FM-ACD-052-00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57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FM-ACD-052-00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925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FM-ACD-052-00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013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FM-ACD-052-00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692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FM-ACD-052-00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39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FM-ACD-052-00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07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FM-ACD-052-00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417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FM-ACD-052-00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512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FM-ACD-052-00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803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8923" y="768626"/>
            <a:ext cx="7546154" cy="377687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5400" b="1" dirty="0">
                <a:solidFill>
                  <a:srgbClr val="000099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PCT/CLT Profile</a:t>
            </a:r>
            <a:r>
              <a:rPr lang="th-TH" sz="5400" b="1" dirty="0">
                <a:solidFill>
                  <a:srgbClr val="000099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</a:t>
            </a:r>
            <a:br>
              <a:rPr lang="th-TH" sz="4800" b="1" dirty="0">
                <a:solidFill>
                  <a:srgbClr val="000099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</a:br>
            <a:r>
              <a:rPr lang="th-TH" sz="4800" b="1" dirty="0">
                <a:solidFill>
                  <a:srgbClr val="000099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เฉพาะโรค/เฉพาะระบบ ...................... </a:t>
            </a:r>
            <a:br>
              <a:rPr lang="th-TH" sz="4800" b="1" dirty="0">
                <a:solidFill>
                  <a:srgbClr val="000099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</a:br>
            <a:r>
              <a:rPr lang="th-TH" sz="4800" b="1" dirty="0">
                <a:solidFill>
                  <a:srgbClr val="000099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ชื่อสถานพยาบาล............................จังหวัด……….............</a:t>
            </a:r>
            <a:endParaRPr lang="th-TH" sz="3600" b="1" dirty="0">
              <a:solidFill>
                <a:srgbClr val="000099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77935" y="6332562"/>
            <a:ext cx="41088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h-TH" sz="1600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สถาบันรับรองคุณภาพสถานพยาบาล (องค์การมหาชน) พฤศจิกายน </a:t>
            </a:r>
            <a:r>
              <a:rPr lang="en-US" sz="1600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2563</a:t>
            </a:r>
          </a:p>
          <a:p>
            <a:pPr algn="r"/>
            <a:r>
              <a:rPr lang="en-US" sz="1200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FM-ACD-052-00</a:t>
            </a:r>
          </a:p>
        </p:txBody>
      </p:sp>
    </p:spTree>
    <p:extLst>
      <p:ext uri="{BB962C8B-B14F-4D97-AF65-F5344CB8AC3E}">
        <p14:creationId xmlns:p14="http://schemas.microsoft.com/office/powerpoint/2010/main" val="2836913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7096" y="792279"/>
            <a:ext cx="871772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tabLst>
                <a:tab pos="1541463" algn="l"/>
              </a:tabLst>
            </a:pPr>
            <a:r>
              <a:rPr lang="en-US" sz="2400" b="1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Purpose</a:t>
            </a:r>
            <a:r>
              <a:rPr lang="th-TH" sz="2400" b="1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	</a:t>
            </a:r>
            <a:r>
              <a:rPr lang="th-TH" sz="2400" b="1" dirty="0">
                <a:solidFill>
                  <a:srgbClr val="000099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แสดงเป้าหมายการดูแลผู้ป่วยที่ชัดเจนพร้อมปัจจัยขับเคลื่อน</a:t>
            </a:r>
            <a:endParaRPr lang="en-US" sz="2400" b="1" dirty="0">
              <a:solidFill>
                <a:srgbClr val="000099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1541463" algn="l"/>
              </a:tabLst>
            </a:pPr>
            <a:r>
              <a:rPr lang="en-US" sz="2400" b="1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Process</a:t>
            </a:r>
            <a:r>
              <a:rPr lang="en-US" sz="2400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</a:t>
            </a:r>
            <a:r>
              <a:rPr lang="th-TH" sz="2400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	</a:t>
            </a:r>
            <a:r>
              <a:rPr lang="th-TH" sz="2400" b="1" dirty="0">
                <a:solidFill>
                  <a:srgbClr val="000099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แสดงคุณภาพในทุกขั้นตอนการดูแลผู้ป่วยตั้งแต่เริ่มต้นจนสิ้นสุด</a:t>
            </a:r>
            <a:endParaRPr lang="en-US" sz="2400" b="1" dirty="0">
              <a:solidFill>
                <a:srgbClr val="000099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  <a:p>
            <a:pPr marL="552450" lvl="1" indent="-209550">
              <a:buFont typeface="Arial" panose="020B0604020202020204" pitchFamily="34" charset="0"/>
              <a:buChar char="•"/>
            </a:pPr>
            <a:r>
              <a:rPr lang="en-US" sz="2400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Zoom out </a:t>
            </a:r>
            <a:r>
              <a:rPr lang="th-TH" sz="2400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แสดง </a:t>
            </a:r>
            <a:r>
              <a:rPr lang="en-US" sz="2400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flow chart </a:t>
            </a:r>
            <a:r>
              <a:rPr lang="th-TH" sz="2400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ของ </a:t>
            </a:r>
            <a:r>
              <a:rPr lang="en-US" sz="2400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key patient care processes </a:t>
            </a:r>
            <a:r>
              <a:rPr lang="th-TH" sz="2400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พร้อมประเด็นสำคัญ</a:t>
            </a:r>
          </a:p>
          <a:p>
            <a:pPr marL="552450" lvl="1" indent="-209550">
              <a:buFont typeface="Arial" panose="020B0604020202020204" pitchFamily="34" charset="0"/>
              <a:buChar char="•"/>
            </a:pPr>
            <a:r>
              <a:rPr lang="en-US" sz="2400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Zoom in </a:t>
            </a:r>
            <a:r>
              <a:rPr lang="th-TH" sz="2400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ระบุสิ่งต่อไปนี้ในแต่ละขั้นตอน</a:t>
            </a:r>
          </a:p>
          <a:p>
            <a:pPr marL="895350" lvl="2" indent="-209550">
              <a:buFont typeface="Arial" panose="020B0604020202020204" pitchFamily="34" charset="0"/>
              <a:buChar char="•"/>
            </a:pPr>
            <a:r>
              <a:rPr lang="en-US" sz="2400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process requirement</a:t>
            </a:r>
            <a:r>
              <a:rPr lang="th-TH" sz="2400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(รวมทั้ง </a:t>
            </a:r>
            <a:r>
              <a:rPr lang="en-US" sz="2400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requirement </a:t>
            </a:r>
            <a:r>
              <a:rPr lang="th-TH" sz="2400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ที่ได้จากการวิเคราะห์ความเสี่ยงในขั้นตอนนั้น)</a:t>
            </a:r>
          </a:p>
          <a:p>
            <a:pPr marL="895350" lvl="2" indent="-209550">
              <a:buFont typeface="Arial" panose="020B0604020202020204" pitchFamily="34" charset="0"/>
              <a:buChar char="•"/>
            </a:pPr>
            <a:r>
              <a:rPr lang="en-US" sz="2400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process design </a:t>
            </a:r>
            <a:r>
              <a:rPr lang="th-TH" sz="2400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หรือวิธีการเพื่อให้บรรลุ </a:t>
            </a:r>
            <a:r>
              <a:rPr lang="en-US" sz="2400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requirement </a:t>
            </a:r>
            <a:r>
              <a:rPr lang="th-TH" sz="2400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นั้น</a:t>
            </a:r>
          </a:p>
          <a:p>
            <a:pPr marL="895350" lvl="2" indent="-209550">
              <a:buFont typeface="Arial" panose="020B0604020202020204" pitchFamily="34" charset="0"/>
              <a:buChar char="•"/>
            </a:pPr>
            <a:r>
              <a:rPr lang="en-US" sz="2400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process indicator </a:t>
            </a:r>
            <a:r>
              <a:rPr lang="th-TH" sz="2400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ตัววัดที่ใช้ </a:t>
            </a:r>
            <a:r>
              <a:rPr lang="en-US" sz="2400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monitor </a:t>
            </a:r>
            <a:r>
              <a:rPr lang="th-TH" sz="2400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คุณภาพของขั้นตอน (ถ้าเป็นประโยชน์)</a:t>
            </a:r>
            <a:r>
              <a:rPr lang="en-US" sz="2400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</a:t>
            </a:r>
          </a:p>
          <a:p>
            <a:pPr marL="173831" indent="-173831">
              <a:buFont typeface="Arial" panose="020B0604020202020204" pitchFamily="34" charset="0"/>
              <a:buChar char="•"/>
            </a:pPr>
            <a:r>
              <a:rPr lang="en-US" sz="2400" b="1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Performance</a:t>
            </a:r>
            <a:r>
              <a:rPr lang="th-TH" sz="2400" b="1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</a:t>
            </a:r>
            <a:r>
              <a:rPr lang="th-TH" sz="2400" b="1" dirty="0">
                <a:solidFill>
                  <a:srgbClr val="000099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แสดงระดับและแนวโน้มของผลลัพธ์ที่สำคัญ</a:t>
            </a:r>
            <a:r>
              <a:rPr lang="en-US" sz="2400" b="1" dirty="0">
                <a:solidFill>
                  <a:srgbClr val="000099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</a:t>
            </a:r>
            <a:r>
              <a:rPr lang="th-TH" sz="2400" b="1" dirty="0">
                <a:solidFill>
                  <a:srgbClr val="000099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(ตามเป้าหมาย)</a:t>
            </a:r>
            <a:endParaRPr lang="en-US" sz="2400" b="1" dirty="0">
              <a:solidFill>
                <a:srgbClr val="000099"/>
              </a:solidFill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th-TH" sz="2400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แสดงด้วย </a:t>
            </a:r>
            <a:r>
              <a:rPr lang="en-US" sz="2400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run chart </a:t>
            </a:r>
            <a:r>
              <a:rPr lang="th-TH" sz="2400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หรือ</a:t>
            </a:r>
            <a:r>
              <a:rPr lang="en-US" sz="2400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control chart </a:t>
            </a:r>
          </a:p>
          <a:p>
            <a:pPr marL="947738" lvl="2" indent="-261938">
              <a:buFont typeface="Arial" panose="020B0604020202020204" pitchFamily="34" charset="0"/>
              <a:buChar char="•"/>
            </a:pPr>
            <a:r>
              <a:rPr lang="th-TH" sz="2400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พร้อมด้วย </a:t>
            </a:r>
            <a:r>
              <a:rPr lang="en-US" sz="2400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annotation</a:t>
            </a:r>
            <a:r>
              <a:rPr lang="th-TH" sz="2400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 ที่ระบุ </a:t>
            </a:r>
            <a:r>
              <a:rPr lang="en-US" sz="2400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CQI </a:t>
            </a:r>
            <a:r>
              <a:rPr lang="th-TH" sz="2400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ที่ทำมาในช่วงเวลาต่างๆ</a:t>
            </a:r>
          </a:p>
          <a:p>
            <a:pPr marL="947738" lvl="2" indent="-261938">
              <a:buFont typeface="Arial" panose="020B0604020202020204" pitchFamily="34" charset="0"/>
              <a:buChar char="•"/>
            </a:pPr>
            <a:r>
              <a:rPr lang="th-TH" sz="2400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แสดงค่าเป้าหมายที่มีการปรับตามผลลัพธ์ล่าสุด</a:t>
            </a:r>
          </a:p>
          <a:p>
            <a:pPr marL="947738" lvl="2" indent="-261938">
              <a:buFont typeface="Arial" panose="020B0604020202020204" pitchFamily="34" charset="0"/>
              <a:buChar char="•"/>
            </a:pPr>
            <a:r>
              <a:rPr lang="th-TH" sz="2400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แสดงค่าเทียบเคียง </a:t>
            </a:r>
            <a:r>
              <a:rPr lang="en-US" sz="2400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(benchmark) </a:t>
            </a:r>
            <a:r>
              <a:rPr lang="th-TH" sz="2400" dirty="0"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ถ้ามี</a:t>
            </a:r>
            <a:endParaRPr lang="en-US" sz="2400" dirty="0">
              <a:latin typeface="TH SarabunPSK" panose="020B0500040200020003" pitchFamily="34" charset="-34"/>
              <a:ea typeface="Tahoma" panose="020B0604030504040204" pitchFamily="34" charset="0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649146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75988" y="256474"/>
            <a:ext cx="8597546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/>
            <a:r>
              <a:rPr lang="th-TH" altLang="en-US" sz="3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เป้าหมาย ปัจจัยขับเคลื่อน ตัวชี้วัด (</a:t>
            </a:r>
            <a:r>
              <a:rPr lang="en-US" altLang="en-US" sz="3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Purpose, Driver Diagram, &amp; Indicator</a:t>
            </a:r>
            <a:r>
              <a:rPr lang="th-TH" altLang="en-US" sz="3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)</a:t>
            </a:r>
            <a:endParaRPr lang="en-US" altLang="en-US" sz="30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4968" y="2961564"/>
            <a:ext cx="1392072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th-TH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เป้าหมาย</a:t>
            </a:r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63589" y="3848673"/>
            <a:ext cx="139207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22210" y="2866027"/>
            <a:ext cx="139207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80831" y="2866030"/>
            <a:ext cx="139207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1" name="Straight Arrow Connector 10"/>
          <p:cNvCxnSpPr>
            <a:stCxn id="10" idx="1"/>
            <a:endCxn id="7" idx="3"/>
          </p:cNvCxnSpPr>
          <p:nvPr/>
        </p:nvCxnSpPr>
        <p:spPr>
          <a:xfrm flipH="1" flipV="1">
            <a:off x="6214282" y="3189193"/>
            <a:ext cx="766549" cy="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663589" y="2214464"/>
            <a:ext cx="139207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22210" y="1764086"/>
            <a:ext cx="139207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980831" y="1764086"/>
            <a:ext cx="139207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0" name="Elbow Connector 19"/>
          <p:cNvCxnSpPr>
            <a:stCxn id="13" idx="1"/>
            <a:endCxn id="3" idx="3"/>
          </p:cNvCxnSpPr>
          <p:nvPr/>
        </p:nvCxnSpPr>
        <p:spPr>
          <a:xfrm rot="10800000" flipV="1">
            <a:off x="1897041" y="2537629"/>
            <a:ext cx="766549" cy="83943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4" idx="1"/>
            <a:endCxn id="3" idx="3"/>
          </p:cNvCxnSpPr>
          <p:nvPr/>
        </p:nvCxnSpPr>
        <p:spPr>
          <a:xfrm rot="10800000">
            <a:off x="1897041" y="3377063"/>
            <a:ext cx="766549" cy="79477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14" idx="1"/>
            <a:endCxn id="13" idx="3"/>
          </p:cNvCxnSpPr>
          <p:nvPr/>
        </p:nvCxnSpPr>
        <p:spPr>
          <a:xfrm rot="10800000" flipV="1">
            <a:off x="4055662" y="2087252"/>
            <a:ext cx="766549" cy="45037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7" idx="1"/>
            <a:endCxn id="13" idx="3"/>
          </p:cNvCxnSpPr>
          <p:nvPr/>
        </p:nvCxnSpPr>
        <p:spPr>
          <a:xfrm rot="10800000">
            <a:off x="4055662" y="2537631"/>
            <a:ext cx="766549" cy="65156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5" idx="1"/>
            <a:endCxn id="14" idx="3"/>
          </p:cNvCxnSpPr>
          <p:nvPr/>
        </p:nvCxnSpPr>
        <p:spPr>
          <a:xfrm flipH="1">
            <a:off x="6214282" y="2087252"/>
            <a:ext cx="7665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811313" y="828701"/>
            <a:ext cx="779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Purpose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530912" y="855233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Primary Drivers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619299" y="851423"/>
            <a:ext cx="1507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Secondary Drivers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760610" y="883322"/>
            <a:ext cx="2129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Interventions/Change Idea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04746" y="3807061"/>
            <a:ext cx="8443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Indicator: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663589" y="4529275"/>
            <a:ext cx="8443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Indicator: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767619" y="3530062"/>
            <a:ext cx="8443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Indicator: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980831" y="3512357"/>
            <a:ext cx="8443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Indicator:</a:t>
            </a:r>
          </a:p>
        </p:txBody>
      </p:sp>
    </p:spTree>
    <p:extLst>
      <p:ext uri="{BB962C8B-B14F-4D97-AF65-F5344CB8AC3E}">
        <p14:creationId xmlns:p14="http://schemas.microsoft.com/office/powerpoint/2010/main" val="854367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66756" y="269726"/>
            <a:ext cx="6654706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en-US" altLang="en-US" sz="3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Process Flowchart </a:t>
            </a:r>
            <a:r>
              <a:rPr lang="th-TH" altLang="en-US" sz="3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ของการดูแลผู้ป่วย เฉพาะโรค</a:t>
            </a:r>
            <a:r>
              <a:rPr lang="en-US" altLang="en-US" sz="3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altLang="en-US" sz="3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ระบบ.....</a:t>
            </a:r>
            <a:endParaRPr lang="en-US" altLang="en-US" sz="30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3630" y="5941943"/>
            <a:ext cx="70567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เขียน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flowchart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ที่ทำให้เห็นภาพรวมของกระบวนการดูแลตั้งแต่ต้นจนจบ เน้นกระบวนการสำคัญของโรคที่นำเสนอ</a:t>
            </a:r>
          </a:p>
          <a:p>
            <a:pPr algn="ctr"/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ควรระบุประเด็นคุณภาพสำคัญ/ความเสี่ยงในแต่ละขั้นตอนลงไปในขั้นตอนต่างๆ ของ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flowchart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ด้วย</a:t>
            </a:r>
          </a:p>
        </p:txBody>
      </p:sp>
    </p:spTree>
    <p:extLst>
      <p:ext uri="{BB962C8B-B14F-4D97-AF65-F5344CB8AC3E}">
        <p14:creationId xmlns:p14="http://schemas.microsoft.com/office/powerpoint/2010/main" val="8543409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23951" y="221187"/>
            <a:ext cx="5652830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การจัดการกระบวนการ (</a:t>
            </a:r>
            <a:r>
              <a:rPr lang="en-US" altLang="en-US" sz="3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Process Management</a:t>
            </a:r>
            <a:r>
              <a:rPr lang="th-TH" altLang="en-US" sz="3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)</a:t>
            </a:r>
            <a:endParaRPr lang="en-US" altLang="en-US" sz="30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369547"/>
              </p:ext>
            </p:extLst>
          </p:nvPr>
        </p:nvGraphicFramePr>
        <p:xfrm>
          <a:off x="423951" y="980629"/>
          <a:ext cx="8337912" cy="271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088">
                  <a:extLst>
                    <a:ext uri="{9D8B030D-6E8A-4147-A177-3AD203B41FA5}">
                      <a16:colId xmlns:a16="http://schemas.microsoft.com/office/drawing/2014/main" val="1433615822"/>
                    </a:ext>
                  </a:extLst>
                </a:gridCol>
                <a:gridCol w="1555845">
                  <a:extLst>
                    <a:ext uri="{9D8B030D-6E8A-4147-A177-3AD203B41FA5}">
                      <a16:colId xmlns:a16="http://schemas.microsoft.com/office/drawing/2014/main" val="358496683"/>
                    </a:ext>
                  </a:extLst>
                </a:gridCol>
                <a:gridCol w="2033516">
                  <a:extLst>
                    <a:ext uri="{9D8B030D-6E8A-4147-A177-3AD203B41FA5}">
                      <a16:colId xmlns:a16="http://schemas.microsoft.com/office/drawing/2014/main" val="1227165852"/>
                    </a:ext>
                  </a:extLst>
                </a:gridCol>
                <a:gridCol w="3275463">
                  <a:extLst>
                    <a:ext uri="{9D8B030D-6E8A-4147-A177-3AD203B41FA5}">
                      <a16:colId xmlns:a16="http://schemas.microsoft.com/office/drawing/2014/main" val="27189318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กระบวนการ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ข้อกำหนดของกระบวนการ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ตัวชี้วัดของกระบวนการ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การออกแบบกระบวนการ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5643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6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8585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6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2716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6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3182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6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3715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6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8651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6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539868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03044" y="4404315"/>
            <a:ext cx="8337912" cy="2086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ข้อกำหนดของกระบวนการ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(process requirement)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231775">
              <a:lnSpc>
                <a:spcPct val="90000"/>
              </a:lnSpc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ระบุ</a:t>
            </a:r>
            <a:r>
              <a:rPr lang="th-TH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สิ่งที่คาดหวัง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จากกระบวนการด้วย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key word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สั้นๆ โดยพิจารณาจาก</a:t>
            </a:r>
            <a:r>
              <a:rPr lang="th-TH" dirty="0">
                <a:solidFill>
                  <a:srgbClr val="0033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ความต้องการของผู้รับผลงาน มาตรฐานวิชาชีพ และความเสี่ยง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ที่อาจทำให้ไม่บรรลุเป้าหมาย</a:t>
            </a:r>
          </a:p>
          <a:p>
            <a:pPr>
              <a:lnSpc>
                <a:spcPct val="90000"/>
              </a:lnSpc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ตัวชี้วัดของกระบวนการ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(process indicators)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231775">
              <a:lnSpc>
                <a:spcPct val="90000"/>
              </a:lnSpc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ระบุ</a:t>
            </a:r>
            <a:r>
              <a:rPr lang="th-TH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ตัวชี้วัด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ที่สัมพันธ์กับข้อกำหนดของกระบวนการ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และเป็นประโยชน์ในการทำให้มั่นใจในคุณภาพของกระบวนการนั้น</a:t>
            </a:r>
          </a:p>
          <a:p>
            <a:pPr>
              <a:lnSpc>
                <a:spcPct val="90000"/>
              </a:lnSpc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การออกแบบกระบวนการ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(process design)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231775">
              <a:lnSpc>
                <a:spcPct val="90000"/>
              </a:lnSpc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พิจารณา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driver diagram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และ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process requirement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แล้วพิจารณาว่าจะใช้</a:t>
            </a:r>
            <a:r>
              <a:rPr lang="th-TH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แนวคิดการออกแบบอะไร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เช่น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simplicity, visual management, human factor engineering, human-centered design, Lean thinking</a:t>
            </a:r>
          </a:p>
        </p:txBody>
      </p:sp>
    </p:spTree>
    <p:extLst>
      <p:ext uri="{BB962C8B-B14F-4D97-AF65-F5344CB8AC3E}">
        <p14:creationId xmlns:p14="http://schemas.microsoft.com/office/powerpoint/2010/main" val="2781635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3E884-C770-491D-BA63-17F9E2C62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166" y="313635"/>
            <a:ext cx="8653668" cy="734804"/>
          </a:xfrm>
        </p:spPr>
        <p:txBody>
          <a:bodyPr>
            <a:normAutofit/>
          </a:bodyPr>
          <a:lstStyle/>
          <a:p>
            <a:r>
              <a:rPr lang="th-TH" sz="3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จำนวนบุคลากรวิชาชีพที่เกี่ยวข้องกับการดูแลผู้ป่วย เฉพาะโรค/ระบบ.....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4746248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A58D3-DF07-4368-BD9A-3191C0BE0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365127"/>
            <a:ext cx="8263559" cy="734804"/>
          </a:xfrm>
        </p:spPr>
        <p:txBody>
          <a:bodyPr/>
          <a:lstStyle/>
          <a:p>
            <a:r>
              <a:rPr lang="th-TH" sz="3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บริการพิเศษหรือเฉพาะที่เกี่ยวข้องกับการดูแลผู้ป่วย เฉพาะโรค/ระบบ.....</a:t>
            </a:r>
          </a:p>
        </p:txBody>
      </p:sp>
    </p:spTree>
    <p:extLst>
      <p:ext uri="{BB962C8B-B14F-4D97-AF65-F5344CB8AC3E}">
        <p14:creationId xmlns:p14="http://schemas.microsoft.com/office/powerpoint/2010/main" val="5791919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98657" y="283118"/>
            <a:ext cx="9124935" cy="992579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ผลลัพธ์ด้านการดูแลรักษาและการพัฒนาที่ผ่านมา (</a:t>
            </a:r>
            <a:r>
              <a:rPr lang="en-US" altLang="en-US" sz="3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Performance &amp; Interventions</a:t>
            </a:r>
            <a:r>
              <a:rPr lang="th-TH" altLang="en-US" sz="3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)</a:t>
            </a:r>
          </a:p>
          <a:p>
            <a:pPr lvl="0" eaLnBrk="0" hangingPunct="0"/>
            <a:r>
              <a:rPr lang="th-TH" altLang="en-US" sz="3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ที่เกี่ยวข้องกับการดูแลผู้ป่วย เฉพาะโรค/ระบบ.....</a:t>
            </a:r>
            <a:endParaRPr lang="en-US" altLang="en-US" sz="30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4678" y="6087577"/>
            <a:ext cx="79928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ใช้</a:t>
            </a:r>
            <a:r>
              <a:rPr lang="en-US" dirty="0">
                <a:latin typeface="BrowalliaUPC" panose="020B0604020202020204" pitchFamily="34" charset="-34"/>
                <a:cs typeface="BrowalliaUPC" panose="020B0604020202020204" pitchFamily="34" charset="-34"/>
              </a:rPr>
              <a:t> run chart </a:t>
            </a:r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หรือ </a:t>
            </a:r>
            <a:r>
              <a:rPr lang="en-US" dirty="0">
                <a:latin typeface="BrowalliaUPC" panose="020B0604020202020204" pitchFamily="34" charset="-34"/>
                <a:cs typeface="BrowalliaUPC" panose="020B0604020202020204" pitchFamily="34" charset="-34"/>
              </a:rPr>
              <a:t>control chart </a:t>
            </a:r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เพื่อแสดงผลลัพธ์ตามตัวชี้วัดที่ระบุไว้ใน </a:t>
            </a:r>
            <a:r>
              <a:rPr lang="en-US" dirty="0">
                <a:latin typeface="BrowalliaUPC" panose="020B0604020202020204" pitchFamily="34" charset="-34"/>
                <a:cs typeface="BrowalliaUPC" panose="020B0604020202020204" pitchFamily="34" charset="-34"/>
              </a:rPr>
              <a:t>driver diagram </a:t>
            </a:r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และตาราง </a:t>
            </a:r>
            <a:r>
              <a:rPr lang="en-US" dirty="0">
                <a:latin typeface="BrowalliaUPC" panose="020B0604020202020204" pitchFamily="34" charset="-34"/>
                <a:cs typeface="BrowalliaUPC" panose="020B0604020202020204" pitchFamily="34" charset="-34"/>
              </a:rPr>
              <a:t>process management</a:t>
            </a:r>
          </a:p>
          <a:p>
            <a:pPr algn="ctr"/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ระบุการปรับปรุงที่เกิดขึ้นในช่วงเวลาต่างๆ ที่สัมพันธ์กับผลลัพธ์</a:t>
            </a:r>
            <a:endParaRPr lang="en-US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21787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672223" y="459875"/>
            <a:ext cx="6358151" cy="992579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en-US" sz="3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พันธกิจ/ความมุ่งหมายของการดูแลเฉพาะโรค</a:t>
            </a:r>
            <a:r>
              <a:rPr lang="en-US" altLang="en-US" sz="3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/ </a:t>
            </a:r>
            <a:r>
              <a:rPr lang="th-TH" altLang="en-US" sz="3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เฉพาะระบบ</a:t>
            </a: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797456" y="4479891"/>
            <a:ext cx="2393924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en-US" sz="3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จุดเน้นของการพัฒนา</a:t>
            </a:r>
            <a:endParaRPr lang="en-US" altLang="en-US" sz="30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78828" y="1839837"/>
            <a:ext cx="1723869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en-US" sz="3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ขอบเขตบริการ</a:t>
            </a:r>
            <a:endParaRPr lang="en-US" altLang="en-US" sz="30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78828" y="2894406"/>
            <a:ext cx="3166572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en-US" sz="3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ผู้รับบริการและความต้องการ</a:t>
            </a:r>
            <a:endParaRPr lang="en-US" altLang="en-US" sz="30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8201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679293"/>
              </p:ext>
            </p:extLst>
          </p:nvPr>
        </p:nvGraphicFramePr>
        <p:xfrm>
          <a:off x="614150" y="1064526"/>
          <a:ext cx="7901201" cy="35710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2259">
                  <a:extLst>
                    <a:ext uri="{9D8B030D-6E8A-4147-A177-3AD203B41FA5}">
                      <a16:colId xmlns:a16="http://schemas.microsoft.com/office/drawing/2014/main" val="143461931"/>
                    </a:ext>
                  </a:extLst>
                </a:gridCol>
                <a:gridCol w="1090163">
                  <a:extLst>
                    <a:ext uri="{9D8B030D-6E8A-4147-A177-3AD203B41FA5}">
                      <a16:colId xmlns:a16="http://schemas.microsoft.com/office/drawing/2014/main" val="902711006"/>
                    </a:ext>
                  </a:extLst>
                </a:gridCol>
                <a:gridCol w="1190408">
                  <a:extLst>
                    <a:ext uri="{9D8B030D-6E8A-4147-A177-3AD203B41FA5}">
                      <a16:colId xmlns:a16="http://schemas.microsoft.com/office/drawing/2014/main" val="307701924"/>
                    </a:ext>
                  </a:extLst>
                </a:gridCol>
                <a:gridCol w="1127754">
                  <a:extLst>
                    <a:ext uri="{9D8B030D-6E8A-4147-A177-3AD203B41FA5}">
                      <a16:colId xmlns:a16="http://schemas.microsoft.com/office/drawing/2014/main" val="2857922286"/>
                    </a:ext>
                  </a:extLst>
                </a:gridCol>
                <a:gridCol w="1262290">
                  <a:extLst>
                    <a:ext uri="{9D8B030D-6E8A-4147-A177-3AD203B41FA5}">
                      <a16:colId xmlns:a16="http://schemas.microsoft.com/office/drawing/2014/main" val="3280774231"/>
                    </a:ext>
                  </a:extLst>
                </a:gridCol>
                <a:gridCol w="1188327">
                  <a:extLst>
                    <a:ext uri="{9D8B030D-6E8A-4147-A177-3AD203B41FA5}">
                      <a16:colId xmlns:a16="http://schemas.microsoft.com/office/drawing/2014/main" val="1846646778"/>
                    </a:ext>
                  </a:extLst>
                </a:gridCol>
              </a:tblGrid>
              <a:tr h="4427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กลุ่มผู้ป่วย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High risk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High cost/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Long LOS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High volume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New evidence/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technology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Complex care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5649174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0697964"/>
                  </a:ext>
                </a:extLst>
              </a:tr>
              <a:tr h="3320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4406604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792784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7940718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1523067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8305950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938916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14149" y="257552"/>
            <a:ext cx="5610005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en-US" sz="3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กลุ่มผู้ป่วยสำคัญของโรค/ระบบ.....ที่</a:t>
            </a:r>
            <a:r>
              <a:rPr lang="en-US" altLang="en-US" sz="3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PCT/CLT </a:t>
            </a:r>
            <a:r>
              <a:rPr lang="th-TH" altLang="en-US" sz="3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เลือก</a:t>
            </a:r>
            <a:endParaRPr lang="en-US" altLang="en-US" sz="30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77683" y="5606671"/>
            <a:ext cx="73741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วิเคราะห์กลุ่มผู้ป่วยตามอายุหรือปัจจัยอื่นๆ ให้คะแนนน้ำหนักความสำคัญของแต่ละกลุ่มผู้ป่วยตามเกณฑ์ต่างๆ ตั้งแต่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1-5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เป็นการบอกพิจารณาความสำคัญของผู้ป่วยกลุ่ม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ต่างๆ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ของโรค/ระบบดังกล่าว</a:t>
            </a:r>
          </a:p>
          <a:p>
            <a:pPr algn="ctr"/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ความสำคัญอาจจะมาจากเกณฑ์ข้อใดข้อหนึ่งหรือหลายข้อร่วมกันก็ได้</a:t>
            </a:r>
          </a:p>
          <a:p>
            <a:pPr algn="ctr"/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การสรุปภาพรวมเป็นฐานสำหรับพิจารณาต่อว่าจะทบทวน/สรุปผลคุณภาพการดูแลผู้ป่วยในกลุ่มใดบ้าง ในประเด็นใดบ้าง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23081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183931" y="243221"/>
            <a:ext cx="4925066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ตัวชี้วัดของ</a:t>
            </a:r>
            <a:r>
              <a:rPr lang="en-US" altLang="en-US" sz="3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</a:t>
            </a:r>
            <a:r>
              <a:rPr lang="th-TH" altLang="en-US" sz="3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โรค/ระบบ………..ตามมิติคุณภาพ </a:t>
            </a:r>
            <a:endParaRPr lang="en-US" altLang="en-US" sz="30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4181319"/>
              </p:ext>
            </p:extLst>
          </p:nvPr>
        </p:nvGraphicFramePr>
        <p:xfrm>
          <a:off x="423951" y="980629"/>
          <a:ext cx="850392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1267">
                  <a:extLst>
                    <a:ext uri="{9D8B030D-6E8A-4147-A177-3AD203B41FA5}">
                      <a16:colId xmlns:a16="http://schemas.microsoft.com/office/drawing/2014/main" val="1433615822"/>
                    </a:ext>
                  </a:extLst>
                </a:gridCol>
                <a:gridCol w="6662653">
                  <a:extLst>
                    <a:ext uri="{9D8B030D-6E8A-4147-A177-3AD203B41FA5}">
                      <a16:colId xmlns:a16="http://schemas.microsoft.com/office/drawing/2014/main" val="35849668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ตัวชี้วัดโรค/ระบบ.....................ตามมิติคุณภาพ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5643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Access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8585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Continuity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2716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Appropriate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3182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Effective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3715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Efficient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8651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Safe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5398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People-centered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Health promotion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656043" y="6357301"/>
            <a:ext cx="5926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ระบุตัวชี้วัดสำคัญที่สะท้อนคุณภาพบริการของโรค/ระบบ.............โดยจำแนกตามมิติคุณภาพต่างๆ</a:t>
            </a:r>
          </a:p>
        </p:txBody>
      </p:sp>
    </p:spTree>
    <p:extLst>
      <p:ext uri="{BB962C8B-B14F-4D97-AF65-F5344CB8AC3E}">
        <p14:creationId xmlns:p14="http://schemas.microsoft.com/office/powerpoint/2010/main" val="1880876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21119" y="341639"/>
            <a:ext cx="3415037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ความเสี่ยงและมาตรการป้องกัน</a:t>
            </a:r>
            <a:endParaRPr lang="en-US" altLang="en-US" sz="30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117985"/>
              </p:ext>
            </p:extLst>
          </p:nvPr>
        </p:nvGraphicFramePr>
        <p:xfrm>
          <a:off x="423950" y="980629"/>
          <a:ext cx="8106986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6138">
                  <a:extLst>
                    <a:ext uri="{9D8B030D-6E8A-4147-A177-3AD203B41FA5}">
                      <a16:colId xmlns:a16="http://schemas.microsoft.com/office/drawing/2014/main" val="358496683"/>
                    </a:ext>
                  </a:extLst>
                </a:gridCol>
                <a:gridCol w="5420848">
                  <a:extLst>
                    <a:ext uri="{9D8B030D-6E8A-4147-A177-3AD203B41FA5}">
                      <a16:colId xmlns:a16="http://schemas.microsoft.com/office/drawing/2014/main" val="27189318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ความเสี่ยง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มาตรการป้องกัน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5643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8585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2716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3182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3715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8651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539868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27566" y="5593031"/>
            <a:ext cx="7494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ระบุความเสี่ยงที่สำคัญตามขั้นตอนการดูแลต่างๆ ในโรค/ระบบ........รวมถึงความเสี่ยงในภาพรวมของกระบวนการดูแลทั่วไป</a:t>
            </a:r>
          </a:p>
        </p:txBody>
      </p:sp>
    </p:spTree>
    <p:extLst>
      <p:ext uri="{BB962C8B-B14F-4D97-AF65-F5344CB8AC3E}">
        <p14:creationId xmlns:p14="http://schemas.microsoft.com/office/powerpoint/2010/main" val="3655912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99057" y="324692"/>
            <a:ext cx="6879127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โรค/ระบบ.......</a:t>
            </a:r>
            <a:r>
              <a:rPr lang="en-US" altLang="en-US" sz="3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altLang="en-US" sz="3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กับคุณภาพของขั้นตอนต่างๆ ในกระบวนการดูแล</a:t>
            </a:r>
            <a:endParaRPr lang="en-US" altLang="en-US" sz="30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2879070"/>
              </p:ext>
            </p:extLst>
          </p:nvPr>
        </p:nvGraphicFramePr>
        <p:xfrm>
          <a:off x="423951" y="980629"/>
          <a:ext cx="8065422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2858">
                  <a:extLst>
                    <a:ext uri="{9D8B030D-6E8A-4147-A177-3AD203B41FA5}">
                      <a16:colId xmlns:a16="http://schemas.microsoft.com/office/drawing/2014/main" val="358496683"/>
                    </a:ext>
                  </a:extLst>
                </a:gridCol>
                <a:gridCol w="5592564">
                  <a:extLst>
                    <a:ext uri="{9D8B030D-6E8A-4147-A177-3AD203B41FA5}">
                      <a16:colId xmlns:a16="http://schemas.microsoft.com/office/drawing/2014/main" val="27189318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กระบวนการ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มาตรการ/นวัตกรรม เพื่อให้เกิดคุณภาพ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5643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Access</a:t>
                      </a:r>
                      <a:r>
                        <a:rPr lang="en-US" sz="2100" baseline="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&amp; entry</a:t>
                      </a:r>
                      <a:endParaRPr lang="en-US" sz="2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8585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Assessment</a:t>
                      </a:r>
                      <a:endParaRPr lang="en-US" sz="24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3553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Plan of care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1759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Discharge planning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2622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General Care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4915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Care of high risk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72016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Anesthesia &amp; procedure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2716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Nutrition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3182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Rehabilitation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3715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Information</a:t>
                      </a:r>
                      <a:r>
                        <a:rPr lang="en-US" sz="2100" baseline="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&amp; empower</a:t>
                      </a:r>
                      <a:endParaRPr lang="en-US" sz="2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8651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Continuity</a:t>
                      </a:r>
                      <a:r>
                        <a:rPr lang="en-US" sz="2100" baseline="0" dirty="0">
                          <a:effectLst/>
                          <a:latin typeface="TH SarabunPSK" panose="020B0500040200020003" pitchFamily="34" charset="-34"/>
                          <a:ea typeface="Calibri" panose="020F0502020204030204" pitchFamily="34" charset="0"/>
                          <a:cs typeface="TH SarabunPSK" panose="020B0500040200020003" pitchFamily="34" charset="-34"/>
                        </a:rPr>
                        <a:t> of care</a:t>
                      </a:r>
                      <a:endParaRPr lang="en-US" sz="21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539868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52074" y="5886977"/>
            <a:ext cx="74398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ในแต่ละกระบวนการ ใช้โรค/ระบบ....เป็น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proxy 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เพื่อสะท้อนความสำคัญของที่ขั้นตอนต่างๆในกระบวนการดูแล</a:t>
            </a:r>
          </a:p>
          <a:p>
            <a:pPr algn="ctr"/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มาตรการเพื่อให้เกิดคุณภาพอาจจะเป็นมาตรการร่วมสำหรับหลายโรค หรือเป็นมาตรการเฉพาะสำหรับโรค/ระบบ........ก็ได้</a:t>
            </a:r>
          </a:p>
        </p:txBody>
      </p:sp>
    </p:spTree>
    <p:extLst>
      <p:ext uri="{BB962C8B-B14F-4D97-AF65-F5344CB8AC3E}">
        <p14:creationId xmlns:p14="http://schemas.microsoft.com/office/powerpoint/2010/main" val="2061845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21922" y="203465"/>
            <a:ext cx="4154021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th-TH" altLang="en-US" sz="3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การพัฒนาคุณภาพ การวิจัย นวัตกรรม</a:t>
            </a:r>
            <a:endParaRPr lang="en-US" altLang="en-US" sz="30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3032065"/>
              </p:ext>
            </p:extLst>
          </p:nvPr>
        </p:nvGraphicFramePr>
        <p:xfrm>
          <a:off x="423951" y="980629"/>
          <a:ext cx="833791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088">
                  <a:extLst>
                    <a:ext uri="{9D8B030D-6E8A-4147-A177-3AD203B41FA5}">
                      <a16:colId xmlns:a16="http://schemas.microsoft.com/office/drawing/2014/main" val="1433615822"/>
                    </a:ext>
                  </a:extLst>
                </a:gridCol>
                <a:gridCol w="1705970">
                  <a:extLst>
                    <a:ext uri="{9D8B030D-6E8A-4147-A177-3AD203B41FA5}">
                      <a16:colId xmlns:a16="http://schemas.microsoft.com/office/drawing/2014/main" val="358496683"/>
                    </a:ext>
                  </a:extLst>
                </a:gridCol>
                <a:gridCol w="2169994">
                  <a:extLst>
                    <a:ext uri="{9D8B030D-6E8A-4147-A177-3AD203B41FA5}">
                      <a16:colId xmlns:a16="http://schemas.microsoft.com/office/drawing/2014/main" val="1227165852"/>
                    </a:ext>
                  </a:extLst>
                </a:gridCol>
                <a:gridCol w="2988860">
                  <a:extLst>
                    <a:ext uri="{9D8B030D-6E8A-4147-A177-3AD203B41FA5}">
                      <a16:colId xmlns:a16="http://schemas.microsoft.com/office/drawing/2014/main" val="27189318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เรื่อง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เป้าหมาย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การพัฒนา</a:t>
                      </a:r>
                      <a:r>
                        <a:rPr lang="th-TH" sz="1800" baseline="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 การวิจัย นวัตกรรม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ผลลัพธ์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5643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8585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2716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3182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3715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8651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H SarabunPSK" panose="020B0500040200020003" pitchFamily="34" charset="-34"/>
                        <a:ea typeface="Tahoma" panose="020B0604030504040204" pitchFamily="34" charset="0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539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9541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84323" y="362492"/>
            <a:ext cx="4631716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แผนการพัฒนาคุณภาพ การวิจัย นวัตกรรม</a:t>
            </a:r>
            <a:endParaRPr lang="en-US" altLang="en-US" sz="30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51842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794" y="1603512"/>
            <a:ext cx="7039309" cy="154523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h-TH" sz="3200" b="1" dirty="0">
                <a:solidFill>
                  <a:srgbClr val="000099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ข้อมูลคุณภาพเฉพาะโรค/ระบบ</a:t>
            </a:r>
            <a:br>
              <a:rPr lang="th-TH" sz="3200" b="1" dirty="0">
                <a:solidFill>
                  <a:srgbClr val="000099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</a:br>
            <a:r>
              <a:rPr lang="en-US" sz="3200" b="1" dirty="0">
                <a:solidFill>
                  <a:srgbClr val="000099"/>
                </a:solidFill>
                <a:latin typeface="TH SarabunPSK" panose="020B0500040200020003" pitchFamily="34" charset="-34"/>
                <a:ea typeface="Tahoma" panose="020B0604030504040204" pitchFamily="34" charset="0"/>
                <a:cs typeface="TH SarabunPSK" panose="020B0500040200020003" pitchFamily="34" charset="-34"/>
              </a:rPr>
              <a:t>(Clinical Tracer, Clinical Quality Summary)</a:t>
            </a:r>
            <a:br>
              <a:rPr lang="th-TH" sz="3200" b="1" dirty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th-TH" sz="2000" b="1" dirty="0">
              <a:solidFill>
                <a:srgbClr val="0000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3061" y="5257804"/>
            <a:ext cx="75749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ผนวกการนำเสนอ ความเสี่ยงสำคัญและแผนการพัฒนากับ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3P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ของโรค/ระบบที่ขอการรับรอง</a:t>
            </a:r>
            <a:endParaRPr lang="en-US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42150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3524</TotalTime>
  <Words>815</Words>
  <Application>Microsoft Office PowerPoint</Application>
  <PresentationFormat>On-screen Show (4:3)</PresentationFormat>
  <Paragraphs>115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BrowalliaUPC</vt:lpstr>
      <vt:lpstr>Calibri</vt:lpstr>
      <vt:lpstr>Calibri Light</vt:lpstr>
      <vt:lpstr>Tahoma</vt:lpstr>
      <vt:lpstr>TH SarabunPSK</vt:lpstr>
      <vt:lpstr>Office Theme</vt:lpstr>
      <vt:lpstr>PCT/CLT Profile  เฉพาะโรค/เฉพาะระบบ ......................  ชื่อสถานพยาบาล............................จังหวัด……….............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ข้อมูลคุณภาพเฉพาะโรค/ระบบ (Clinical Tracer, Clinical Quality Summary) </vt:lpstr>
      <vt:lpstr>PowerPoint Presentation</vt:lpstr>
      <vt:lpstr>PowerPoint Presentation</vt:lpstr>
      <vt:lpstr>PowerPoint Presentation</vt:lpstr>
      <vt:lpstr>PowerPoint Presentation</vt:lpstr>
      <vt:lpstr>จำนวนบุคลากรวิชาชีพที่เกี่ยวข้องกับการดูแลผู้ป่วย เฉพาะโรค/ระบบ.....</vt:lpstr>
      <vt:lpstr>บริการพิเศษหรือเฉพาะที่เกี่ยวข้องกับการดูแลผู้ป่วย เฉพาะโรค/ระบบ.....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Anuwat</dc:creator>
  <cp:lastModifiedBy>NATHNAPHA  KHUMLOYFA</cp:lastModifiedBy>
  <cp:revision>34</cp:revision>
  <dcterms:created xsi:type="dcterms:W3CDTF">2018-05-01T11:24:46Z</dcterms:created>
  <dcterms:modified xsi:type="dcterms:W3CDTF">2020-11-26T08:47:23Z</dcterms:modified>
</cp:coreProperties>
</file>